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2" r:id="rId4"/>
    <p:sldMasterId id="2147483667" r:id="rId5"/>
  </p:sldMasterIdLst>
  <p:notesMasterIdLst>
    <p:notesMasterId r:id="rId24"/>
  </p:notesMasterIdLst>
  <p:handoutMasterIdLst>
    <p:handoutMasterId r:id="rId25"/>
  </p:handoutMasterIdLst>
  <p:sldIdLst>
    <p:sldId id="256" r:id="rId6"/>
    <p:sldId id="3617" r:id="rId7"/>
    <p:sldId id="307" r:id="rId8"/>
    <p:sldId id="3607" r:id="rId9"/>
    <p:sldId id="3610" r:id="rId10"/>
    <p:sldId id="316" r:id="rId11"/>
    <p:sldId id="2142534683" r:id="rId12"/>
    <p:sldId id="312" r:id="rId13"/>
    <p:sldId id="2142534684" r:id="rId14"/>
    <p:sldId id="3586" r:id="rId15"/>
    <p:sldId id="2142534687" r:id="rId16"/>
    <p:sldId id="2142534688" r:id="rId17"/>
    <p:sldId id="3614" r:id="rId18"/>
    <p:sldId id="2142534690" r:id="rId19"/>
    <p:sldId id="2142534689" r:id="rId20"/>
    <p:sldId id="2142534681" r:id="rId21"/>
    <p:sldId id="3606" r:id="rId22"/>
    <p:sldId id="361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360" userDrawn="1">
          <p15:clr>
            <a:srgbClr val="A4A3A4"/>
          </p15:clr>
        </p15:guide>
        <p15:guide id="6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7FE9"/>
    <a:srgbClr val="0EABB7"/>
    <a:srgbClr val="000000"/>
    <a:srgbClr val="F2D0E3"/>
    <a:srgbClr val="F23DB3"/>
    <a:srgbClr val="F2B077"/>
    <a:srgbClr val="172DA6"/>
    <a:srgbClr val="4868E5"/>
    <a:srgbClr val="1D2670"/>
    <a:srgbClr val="1221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2941" autoAdjust="0"/>
  </p:normalViewPr>
  <p:slideViewPr>
    <p:cSldViewPr snapToGrid="0" showGuides="1">
      <p:cViewPr varScale="1">
        <p:scale>
          <a:sx n="74" d="100"/>
          <a:sy n="74" d="100"/>
        </p:scale>
        <p:origin x="364" y="56"/>
      </p:cViewPr>
      <p:guideLst>
        <p:guide orient="horz" pos="360"/>
        <p:guide pos="3840"/>
      </p:guideLst>
    </p:cSldViewPr>
  </p:slideViewPr>
  <p:outlineViewPr>
    <p:cViewPr>
      <p:scale>
        <a:sx n="33" d="100"/>
        <a:sy n="33" d="100"/>
      </p:scale>
      <p:origin x="0" y="-325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2AC31C6-86CC-4986-9D57-FEB82248594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3EA96D-B685-4DB8-AAAD-03DBC19CE5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C8938-83D5-4D91-922D-1735B846DE2C}" type="datetimeFigureOut">
              <a:rPr lang="en-US" smtClean="0"/>
              <a:t>10/5/2023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F58A3E-1629-48A9-846F-958A6CCD59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26046E-95E6-4E03-8C52-6AD379D673D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05E45-3CC1-48B0-9200-3FE6BFCCC6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6700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4T18:42:55.82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0 196,'19'-1,"1"-1,-1 0,0-2,27-7,72-31,-42 14,17 0,0 5,172-22,-129 36,158 8,-119 4,-107-3,108 14,-96-5,0-5,86-5,-47-1,-58 1,69 3,-121 0,1 0,-1 1,1 0,-1 0,0 1,-1 1,17 10,8 3,-10-6,2 1,43 16,-47-23</inkml:trace>
</inkml:ink>
</file>

<file path=ppt/media/image1.jpg>
</file>

<file path=ppt/media/image10.png>
</file>

<file path=ppt/media/image11.png>
</file>

<file path=ppt/media/image110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D9086-AAB8-42A9-92C9-EA9C8F7F2814}" type="datetimeFigureOut">
              <a:rPr lang="en-US" smtClean="0"/>
              <a:t>10/5/2023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B4267-FD12-436C-A400-74799FCF0C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907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34">
            <a:extLst>
              <a:ext uri="{FF2B5EF4-FFF2-40B4-BE49-F238E27FC236}">
                <a16:creationId xmlns:a16="http://schemas.microsoft.com/office/drawing/2014/main" id="{2D1EF856-2381-405C-A913-80809E59AAB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55566" y="245372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4FBB9E9-CEBE-45B8-BF68-9E764AEF4C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710761" y="4641488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46">
            <a:extLst>
              <a:ext uri="{FF2B5EF4-FFF2-40B4-BE49-F238E27FC236}">
                <a16:creationId xmlns:a16="http://schemas.microsoft.com/office/drawing/2014/main" id="{55B6C77E-DBDB-42A4-9B9B-3F2CF47584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10761" y="4240861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6" name="Picture Placeholder 34">
            <a:extLst>
              <a:ext uri="{FF2B5EF4-FFF2-40B4-BE49-F238E27FC236}">
                <a16:creationId xmlns:a16="http://schemas.microsoft.com/office/drawing/2014/main" id="{55DF7ED3-48B8-48C6-A240-C3F0AF04054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03465" y="245372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7" name="Picture Placeholder 34">
            <a:extLst>
              <a:ext uri="{FF2B5EF4-FFF2-40B4-BE49-F238E27FC236}">
                <a16:creationId xmlns:a16="http://schemas.microsoft.com/office/drawing/2014/main" id="{C38ECA3B-7319-4FDB-BCA5-42DE903E763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51364" y="245372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2" name="Picture Placeholder 34">
            <a:extLst>
              <a:ext uri="{FF2B5EF4-FFF2-40B4-BE49-F238E27FC236}">
                <a16:creationId xmlns:a16="http://schemas.microsoft.com/office/drawing/2014/main" id="{90EC8BEC-DD26-4CF5-9BA3-62FB1DE4E8F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655566" y="4186831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3" name="Picture Placeholder 34">
            <a:extLst>
              <a:ext uri="{FF2B5EF4-FFF2-40B4-BE49-F238E27FC236}">
                <a16:creationId xmlns:a16="http://schemas.microsoft.com/office/drawing/2014/main" id="{65A0AFA3-6580-43C1-B098-2C7BCA9F6C7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03465" y="4186831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4" name="Picture Placeholder 34">
            <a:extLst>
              <a:ext uri="{FF2B5EF4-FFF2-40B4-BE49-F238E27FC236}">
                <a16:creationId xmlns:a16="http://schemas.microsoft.com/office/drawing/2014/main" id="{633BE360-454A-4A5C-9104-60910DAB61B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51364" y="4186831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9" name="Picture Placeholder 34">
            <a:extLst>
              <a:ext uri="{FF2B5EF4-FFF2-40B4-BE49-F238E27FC236}">
                <a16:creationId xmlns:a16="http://schemas.microsoft.com/office/drawing/2014/main" id="{E846108A-BBFA-4FDA-9BAA-78AA09FEF2B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62501" y="306053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0" name="Picture Placeholder 34">
            <a:extLst>
              <a:ext uri="{FF2B5EF4-FFF2-40B4-BE49-F238E27FC236}">
                <a16:creationId xmlns:a16="http://schemas.microsoft.com/office/drawing/2014/main" id="{06FACEF4-EC76-40B1-ABAB-DFB9AB1C6F8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03465" y="5749817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77" name="Text Placeholder 39">
            <a:extLst>
              <a:ext uri="{FF2B5EF4-FFF2-40B4-BE49-F238E27FC236}">
                <a16:creationId xmlns:a16="http://schemas.microsoft.com/office/drawing/2014/main" id="{F9B127AA-A9E2-41AB-8FAE-D787CE0242B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710761" y="2877635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46">
            <a:extLst>
              <a:ext uri="{FF2B5EF4-FFF2-40B4-BE49-F238E27FC236}">
                <a16:creationId xmlns:a16="http://schemas.microsoft.com/office/drawing/2014/main" id="{716BD719-7234-4908-ABBF-43004C9CA95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710761" y="2477008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9" name="Text Placeholder 39">
            <a:extLst>
              <a:ext uri="{FF2B5EF4-FFF2-40B4-BE49-F238E27FC236}">
                <a16:creationId xmlns:a16="http://schemas.microsoft.com/office/drawing/2014/main" id="{626608D9-0200-4530-A392-8778E0D0440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16956" y="4641488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46">
            <a:extLst>
              <a:ext uri="{FF2B5EF4-FFF2-40B4-BE49-F238E27FC236}">
                <a16:creationId xmlns:a16="http://schemas.microsoft.com/office/drawing/2014/main" id="{752DFA8A-D6FA-4ECD-9E35-F71EA4E99C7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16956" y="4240861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1" name="Text Placeholder 39">
            <a:extLst>
              <a:ext uri="{FF2B5EF4-FFF2-40B4-BE49-F238E27FC236}">
                <a16:creationId xmlns:a16="http://schemas.microsoft.com/office/drawing/2014/main" id="{CF686D19-A348-4080-A966-C34BC802E27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116956" y="2877635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" name="Text Placeholder 46">
            <a:extLst>
              <a:ext uri="{FF2B5EF4-FFF2-40B4-BE49-F238E27FC236}">
                <a16:creationId xmlns:a16="http://schemas.microsoft.com/office/drawing/2014/main" id="{60735320-27D8-4F8E-A024-598776C9D1C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16956" y="2477008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3" name="Text Placeholder 39">
            <a:extLst>
              <a:ext uri="{FF2B5EF4-FFF2-40B4-BE49-F238E27FC236}">
                <a16:creationId xmlns:a16="http://schemas.microsoft.com/office/drawing/2014/main" id="{EAAFD4E3-0D64-4DC4-AC95-C45ABD2AE6F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116956" y="6138282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4" name="Text Placeholder 46">
            <a:extLst>
              <a:ext uri="{FF2B5EF4-FFF2-40B4-BE49-F238E27FC236}">
                <a16:creationId xmlns:a16="http://schemas.microsoft.com/office/drawing/2014/main" id="{4E33188F-DB97-4480-8F80-07EABC10A01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16956" y="5750417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5" name="Text Placeholder 39">
            <a:extLst>
              <a:ext uri="{FF2B5EF4-FFF2-40B4-BE49-F238E27FC236}">
                <a16:creationId xmlns:a16="http://schemas.microsoft.com/office/drawing/2014/main" id="{72308068-AAC7-4C44-AAF1-B2E1EC218C5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553374" y="2877635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6" name="Text Placeholder 46">
            <a:extLst>
              <a:ext uri="{FF2B5EF4-FFF2-40B4-BE49-F238E27FC236}">
                <a16:creationId xmlns:a16="http://schemas.microsoft.com/office/drawing/2014/main" id="{0601897E-1B17-49DA-9E03-BCE007BD9AC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553374" y="2477008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7" name="Text Placeholder 39">
            <a:extLst>
              <a:ext uri="{FF2B5EF4-FFF2-40B4-BE49-F238E27FC236}">
                <a16:creationId xmlns:a16="http://schemas.microsoft.com/office/drawing/2014/main" id="{19CE1DF1-96AA-415F-9715-D5354F419B5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553374" y="4641488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Text Placeholder 46">
            <a:extLst>
              <a:ext uri="{FF2B5EF4-FFF2-40B4-BE49-F238E27FC236}">
                <a16:creationId xmlns:a16="http://schemas.microsoft.com/office/drawing/2014/main" id="{9F9535F2-A766-44AF-9AD3-51BA2C6F2ED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553374" y="4240861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9" name="Text Placeholder 39">
            <a:extLst>
              <a:ext uri="{FF2B5EF4-FFF2-40B4-BE49-F238E27FC236}">
                <a16:creationId xmlns:a16="http://schemas.microsoft.com/office/drawing/2014/main" id="{15177575-6B71-4584-8E0B-D151D973200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749692" y="814919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0" name="Text Placeholder 46">
            <a:extLst>
              <a:ext uri="{FF2B5EF4-FFF2-40B4-BE49-F238E27FC236}">
                <a16:creationId xmlns:a16="http://schemas.microsoft.com/office/drawing/2014/main" id="{FC7F0546-1415-48CA-8E73-91D3480ED57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749692" y="411976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017577-965B-4F93-A2EE-44D638A8C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098" y="457200"/>
            <a:ext cx="6096001" cy="601662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72" userDrawn="1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28" userDrawn="1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200" userDrawn="1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388A8B-7D1E-2048-981C-97E325F36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4B468C-24DE-D941-8473-4F267955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07CB2-96C8-3D44-BD5F-508EE4647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058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8C6B8-F922-224E-A809-989DFAF42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35650-1F03-0D4E-B0DF-282E19382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109A9-A0EE-994A-95EB-4AE4BB3B1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6F308-09F7-F441-8654-B0B3F1B77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B6385A-D609-0649-9A39-C399640F5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63397-DA12-5343-B8D0-883F37C0A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30159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5E719-4270-4841-9B22-86D3C0314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B9AB56-8BD4-3946-BA3D-D939BCDC7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2B9AEB-0C1D-184A-96B6-9CD9D924B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21579-6EC9-2A40-BC6B-BFC0BF815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C4995-A52C-C547-B82D-0C6FD6651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79857-83E6-E349-A0F9-49DE74A5E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59636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61864-2CD8-A447-BF68-EF573E08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AFCC-7A91-014E-853A-DC156FA82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82470-C9C4-4B4B-AB47-A5777BC29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7769A-6943-D549-A35A-A14E4A75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B5BC0-F97F-D141-81FA-C1C3EFB8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34649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0E4A31-A874-2548-B8CF-4A32BE1CD1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6597C8-5923-0F4E-81EF-D9510C648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D1594-578A-0346-A277-AECD77CF2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4E025-0130-8B4E-96E4-C2C51CA3C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45F89-5DCA-294A-B3BB-78B0BB025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3103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EAA216C1-AB2E-40F5-9FEB-99A051529BB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61591" y="26163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Picture Placeholder 34">
            <a:extLst>
              <a:ext uri="{FF2B5EF4-FFF2-40B4-BE49-F238E27FC236}">
                <a16:creationId xmlns:a16="http://schemas.microsoft.com/office/drawing/2014/main" id="{FAEA8B42-3F7F-41AD-BABE-4EEB23482AE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0929" y="26163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7" name="Picture Placeholder 34">
            <a:extLst>
              <a:ext uri="{FF2B5EF4-FFF2-40B4-BE49-F238E27FC236}">
                <a16:creationId xmlns:a16="http://schemas.microsoft.com/office/drawing/2014/main" id="{7567D676-2C80-4141-893B-11FCC59F843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407299" y="26163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8" name="Picture Placeholder 34">
            <a:extLst>
              <a:ext uri="{FF2B5EF4-FFF2-40B4-BE49-F238E27FC236}">
                <a16:creationId xmlns:a16="http://schemas.microsoft.com/office/drawing/2014/main" id="{6F952DCC-32A4-47A9-94B1-DD217C6081C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6949" y="26163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26074907-686A-4144-BB8F-791A360F4C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9643" y="4491306"/>
            <a:ext cx="2158999" cy="601662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008E0623-EC20-45C5-91A6-0F11089BC4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80136" y="4491306"/>
            <a:ext cx="1983726" cy="601662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61293D0A-B2E6-4C99-A936-14475FCCE5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28138" y="4491306"/>
            <a:ext cx="1983726" cy="601662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1527FC22-EC4A-4577-9F30-4B76AC7BCE0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676136" y="4491306"/>
            <a:ext cx="1983726" cy="601662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D77457B-088A-4D58-BA8E-B758F3A6A0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3457" y="4019516"/>
            <a:ext cx="2585943" cy="369311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DD29B92B-5D6C-4077-8F1A-743E03C13A1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81457" y="4019516"/>
            <a:ext cx="2585943" cy="369311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13F3E81B-98F9-43EF-B142-E08146C84EC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26144" y="4019516"/>
            <a:ext cx="2585943" cy="369311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DBC70D5F-BACB-4A84-A4D0-71ECD4393E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74144" y="4019516"/>
            <a:ext cx="2585943" cy="369311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E23D0-0FF0-42C6-B15F-A719DFDD5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5380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34">
            <a:extLst>
              <a:ext uri="{FF2B5EF4-FFF2-40B4-BE49-F238E27FC236}">
                <a16:creationId xmlns:a16="http://schemas.microsoft.com/office/drawing/2014/main" id="{2D1EF856-2381-405C-A913-80809E59AAB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55566" y="245372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4FBB9E9-CEBE-45B8-BF68-9E764AEF4C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710761" y="4641488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46">
            <a:extLst>
              <a:ext uri="{FF2B5EF4-FFF2-40B4-BE49-F238E27FC236}">
                <a16:creationId xmlns:a16="http://schemas.microsoft.com/office/drawing/2014/main" id="{55B6C77E-DBDB-42A4-9B9B-3F2CF47584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10761" y="4240861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6" name="Picture Placeholder 34">
            <a:extLst>
              <a:ext uri="{FF2B5EF4-FFF2-40B4-BE49-F238E27FC236}">
                <a16:creationId xmlns:a16="http://schemas.microsoft.com/office/drawing/2014/main" id="{55DF7ED3-48B8-48C6-A240-C3F0AF04054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03465" y="245372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7" name="Picture Placeholder 34">
            <a:extLst>
              <a:ext uri="{FF2B5EF4-FFF2-40B4-BE49-F238E27FC236}">
                <a16:creationId xmlns:a16="http://schemas.microsoft.com/office/drawing/2014/main" id="{C38ECA3B-7319-4FDB-BCA5-42DE903E763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51364" y="245372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2" name="Picture Placeholder 34">
            <a:extLst>
              <a:ext uri="{FF2B5EF4-FFF2-40B4-BE49-F238E27FC236}">
                <a16:creationId xmlns:a16="http://schemas.microsoft.com/office/drawing/2014/main" id="{90EC8BEC-DD26-4CF5-9BA3-62FB1DE4E8F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655566" y="4186831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3" name="Picture Placeholder 34">
            <a:extLst>
              <a:ext uri="{FF2B5EF4-FFF2-40B4-BE49-F238E27FC236}">
                <a16:creationId xmlns:a16="http://schemas.microsoft.com/office/drawing/2014/main" id="{65A0AFA3-6580-43C1-B098-2C7BCA9F6C7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03465" y="4186831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4" name="Picture Placeholder 34">
            <a:extLst>
              <a:ext uri="{FF2B5EF4-FFF2-40B4-BE49-F238E27FC236}">
                <a16:creationId xmlns:a16="http://schemas.microsoft.com/office/drawing/2014/main" id="{633BE360-454A-4A5C-9104-60910DAB61B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51364" y="4186831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9" name="Picture Placeholder 34">
            <a:extLst>
              <a:ext uri="{FF2B5EF4-FFF2-40B4-BE49-F238E27FC236}">
                <a16:creationId xmlns:a16="http://schemas.microsoft.com/office/drawing/2014/main" id="{E846108A-BBFA-4FDA-9BAA-78AA09FEF2B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62501" y="306053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0" name="Picture Placeholder 34">
            <a:extLst>
              <a:ext uri="{FF2B5EF4-FFF2-40B4-BE49-F238E27FC236}">
                <a16:creationId xmlns:a16="http://schemas.microsoft.com/office/drawing/2014/main" id="{06FACEF4-EC76-40B1-ABAB-DFB9AB1C6F8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03465" y="5749817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77" name="Text Placeholder 39">
            <a:extLst>
              <a:ext uri="{FF2B5EF4-FFF2-40B4-BE49-F238E27FC236}">
                <a16:creationId xmlns:a16="http://schemas.microsoft.com/office/drawing/2014/main" id="{F9B127AA-A9E2-41AB-8FAE-D787CE0242B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710761" y="2877635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46">
            <a:extLst>
              <a:ext uri="{FF2B5EF4-FFF2-40B4-BE49-F238E27FC236}">
                <a16:creationId xmlns:a16="http://schemas.microsoft.com/office/drawing/2014/main" id="{716BD719-7234-4908-ABBF-43004C9CA95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710761" y="2477008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9" name="Text Placeholder 39">
            <a:extLst>
              <a:ext uri="{FF2B5EF4-FFF2-40B4-BE49-F238E27FC236}">
                <a16:creationId xmlns:a16="http://schemas.microsoft.com/office/drawing/2014/main" id="{626608D9-0200-4530-A392-8778E0D0440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16956" y="4641488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46">
            <a:extLst>
              <a:ext uri="{FF2B5EF4-FFF2-40B4-BE49-F238E27FC236}">
                <a16:creationId xmlns:a16="http://schemas.microsoft.com/office/drawing/2014/main" id="{752DFA8A-D6FA-4ECD-9E35-F71EA4E99C7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16956" y="4240861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1" name="Text Placeholder 39">
            <a:extLst>
              <a:ext uri="{FF2B5EF4-FFF2-40B4-BE49-F238E27FC236}">
                <a16:creationId xmlns:a16="http://schemas.microsoft.com/office/drawing/2014/main" id="{CF686D19-A348-4080-A966-C34BC802E27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116956" y="2877635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" name="Text Placeholder 46">
            <a:extLst>
              <a:ext uri="{FF2B5EF4-FFF2-40B4-BE49-F238E27FC236}">
                <a16:creationId xmlns:a16="http://schemas.microsoft.com/office/drawing/2014/main" id="{60735320-27D8-4F8E-A024-598776C9D1C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16956" y="2477008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3" name="Text Placeholder 39">
            <a:extLst>
              <a:ext uri="{FF2B5EF4-FFF2-40B4-BE49-F238E27FC236}">
                <a16:creationId xmlns:a16="http://schemas.microsoft.com/office/drawing/2014/main" id="{EAAFD4E3-0D64-4DC4-AC95-C45ABD2AE6F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116956" y="6138282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4" name="Text Placeholder 46">
            <a:extLst>
              <a:ext uri="{FF2B5EF4-FFF2-40B4-BE49-F238E27FC236}">
                <a16:creationId xmlns:a16="http://schemas.microsoft.com/office/drawing/2014/main" id="{4E33188F-DB97-4480-8F80-07EABC10A01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16956" y="5750417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5" name="Text Placeholder 39">
            <a:extLst>
              <a:ext uri="{FF2B5EF4-FFF2-40B4-BE49-F238E27FC236}">
                <a16:creationId xmlns:a16="http://schemas.microsoft.com/office/drawing/2014/main" id="{72308068-AAC7-4C44-AAF1-B2E1EC218C5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553374" y="2877635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6" name="Text Placeholder 46">
            <a:extLst>
              <a:ext uri="{FF2B5EF4-FFF2-40B4-BE49-F238E27FC236}">
                <a16:creationId xmlns:a16="http://schemas.microsoft.com/office/drawing/2014/main" id="{0601897E-1B17-49DA-9E03-BCE007BD9AC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553374" y="2477008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7" name="Text Placeholder 39">
            <a:extLst>
              <a:ext uri="{FF2B5EF4-FFF2-40B4-BE49-F238E27FC236}">
                <a16:creationId xmlns:a16="http://schemas.microsoft.com/office/drawing/2014/main" id="{19CE1DF1-96AA-415F-9715-D5354F419B5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553374" y="4641488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Text Placeholder 46">
            <a:extLst>
              <a:ext uri="{FF2B5EF4-FFF2-40B4-BE49-F238E27FC236}">
                <a16:creationId xmlns:a16="http://schemas.microsoft.com/office/drawing/2014/main" id="{9F9535F2-A766-44AF-9AD3-51BA2C6F2ED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553374" y="4240861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9" name="Text Placeholder 39">
            <a:extLst>
              <a:ext uri="{FF2B5EF4-FFF2-40B4-BE49-F238E27FC236}">
                <a16:creationId xmlns:a16="http://schemas.microsoft.com/office/drawing/2014/main" id="{15177575-6B71-4584-8E0B-D151D973200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749692" y="814919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0" name="Text Placeholder 46">
            <a:extLst>
              <a:ext uri="{FF2B5EF4-FFF2-40B4-BE49-F238E27FC236}">
                <a16:creationId xmlns:a16="http://schemas.microsoft.com/office/drawing/2014/main" id="{FC7F0546-1415-48CA-8E73-91D3480ED57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749692" y="411976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017577-965B-4F93-A2EE-44D638A8C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098" y="457200"/>
            <a:ext cx="6096001" cy="601662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9130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72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28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200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4">
            <a:extLst>
              <a:ext uri="{FF2B5EF4-FFF2-40B4-BE49-F238E27FC236}">
                <a16:creationId xmlns:a16="http://schemas.microsoft.com/office/drawing/2014/main" id="{EA10837A-18D5-41DD-A066-A079A09D86A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20935" y="466999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FD8132DE-D62C-4410-983C-9F458DCEF6DE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2408126" y="930257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6">
            <a:extLst>
              <a:ext uri="{FF2B5EF4-FFF2-40B4-BE49-F238E27FC236}">
                <a16:creationId xmlns:a16="http://schemas.microsoft.com/office/drawing/2014/main" id="{DF68D5C6-4D23-4113-9FFA-AFAAB5A6DA0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408126" y="527314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8" name="Picture Placeholder 34">
            <a:extLst>
              <a:ext uri="{FF2B5EF4-FFF2-40B4-BE49-F238E27FC236}">
                <a16:creationId xmlns:a16="http://schemas.microsoft.com/office/drawing/2014/main" id="{2B75D755-4972-4E8B-ACD5-FAE778A86273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3458965" y="24844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EEE7EDE-175B-450F-B4D2-50D992E53C5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4446156" y="2947712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91051322-19B5-41CA-BEAB-A8F1B8CA54ED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446156" y="2544769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Picture Placeholder 34">
            <a:extLst>
              <a:ext uri="{FF2B5EF4-FFF2-40B4-BE49-F238E27FC236}">
                <a16:creationId xmlns:a16="http://schemas.microsoft.com/office/drawing/2014/main" id="{966FF594-D5D5-4FD4-A245-AAF0D053095E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030968" y="24844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5" name="Text Placeholder 39">
            <a:extLst>
              <a:ext uri="{FF2B5EF4-FFF2-40B4-BE49-F238E27FC236}">
                <a16:creationId xmlns:a16="http://schemas.microsoft.com/office/drawing/2014/main" id="{3A5DD9C2-78E8-4416-B2C1-F07A9E25832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018159" y="2947712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46">
            <a:extLst>
              <a:ext uri="{FF2B5EF4-FFF2-40B4-BE49-F238E27FC236}">
                <a16:creationId xmlns:a16="http://schemas.microsoft.com/office/drawing/2014/main" id="{D8A4734F-8867-4923-806F-AE04360B22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018159" y="2544769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Picture Placeholder 34">
            <a:extLst>
              <a:ext uri="{FF2B5EF4-FFF2-40B4-BE49-F238E27FC236}">
                <a16:creationId xmlns:a16="http://schemas.microsoft.com/office/drawing/2014/main" id="{B03F66BE-0084-45A8-85FC-1448DEA89D7E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1586860" y="420178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8" name="Text Placeholder 39">
            <a:extLst>
              <a:ext uri="{FF2B5EF4-FFF2-40B4-BE49-F238E27FC236}">
                <a16:creationId xmlns:a16="http://schemas.microsoft.com/office/drawing/2014/main" id="{3F9DA6EE-3DE6-4493-AD6B-BEC7EE858CED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2574051" y="4665042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46">
            <a:extLst>
              <a:ext uri="{FF2B5EF4-FFF2-40B4-BE49-F238E27FC236}">
                <a16:creationId xmlns:a16="http://schemas.microsoft.com/office/drawing/2014/main" id="{DD5495C5-2CD2-4593-BC1F-CF0E7D3601E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574051" y="4262099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2" name="Picture Placeholder 34">
            <a:extLst>
              <a:ext uri="{FF2B5EF4-FFF2-40B4-BE49-F238E27FC236}">
                <a16:creationId xmlns:a16="http://schemas.microsoft.com/office/drawing/2014/main" id="{D2B54852-DC63-410D-BE2A-4D723492843F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5818607" y="420178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3" name="Text Placeholder 39">
            <a:extLst>
              <a:ext uri="{FF2B5EF4-FFF2-40B4-BE49-F238E27FC236}">
                <a16:creationId xmlns:a16="http://schemas.microsoft.com/office/drawing/2014/main" id="{13567973-FE07-4747-9500-D565A3EF2869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6805798" y="4665042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Text Placeholder 46">
            <a:extLst>
              <a:ext uri="{FF2B5EF4-FFF2-40B4-BE49-F238E27FC236}">
                <a16:creationId xmlns:a16="http://schemas.microsoft.com/office/drawing/2014/main" id="{FCE91BB7-DB4C-4F95-ADC1-2757AA68964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805798" y="4262099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5" name="Picture Placeholder 34">
            <a:extLst>
              <a:ext uri="{FF2B5EF4-FFF2-40B4-BE49-F238E27FC236}">
                <a16:creationId xmlns:a16="http://schemas.microsoft.com/office/drawing/2014/main" id="{7082A562-BADD-429E-BB11-8A40EE253FC4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8027987" y="5637179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6" name="Text Placeholder 39">
            <a:extLst>
              <a:ext uri="{FF2B5EF4-FFF2-40B4-BE49-F238E27FC236}">
                <a16:creationId xmlns:a16="http://schemas.microsoft.com/office/drawing/2014/main" id="{C8F3380A-C45C-44C2-BE84-98D3DADAEDA3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9015178" y="6100437"/>
            <a:ext cx="2138339" cy="601662"/>
          </a:xfrm>
        </p:spPr>
        <p:txBody>
          <a:bodyPr>
            <a:no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Text Placeholder 46">
            <a:extLst>
              <a:ext uri="{FF2B5EF4-FFF2-40B4-BE49-F238E27FC236}">
                <a16:creationId xmlns:a16="http://schemas.microsoft.com/office/drawing/2014/main" id="{67C61256-88BA-4ADF-A3CB-77D1B459CAE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15178" y="5697494"/>
            <a:ext cx="2138339" cy="29976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1D5DA0-8F16-4F11-8B6E-A593133FA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098" y="457200"/>
            <a:ext cx="6096001" cy="601662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68858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72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28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200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EAA216C1-AB2E-40F5-9FEB-99A051529BB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61591" y="26163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Picture Placeholder 34">
            <a:extLst>
              <a:ext uri="{FF2B5EF4-FFF2-40B4-BE49-F238E27FC236}">
                <a16:creationId xmlns:a16="http://schemas.microsoft.com/office/drawing/2014/main" id="{FAEA8B42-3F7F-41AD-BABE-4EEB23482AE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0929" y="26163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7" name="Picture Placeholder 34">
            <a:extLst>
              <a:ext uri="{FF2B5EF4-FFF2-40B4-BE49-F238E27FC236}">
                <a16:creationId xmlns:a16="http://schemas.microsoft.com/office/drawing/2014/main" id="{7567D676-2C80-4141-893B-11FCC59F843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407299" y="26163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8" name="Picture Placeholder 34">
            <a:extLst>
              <a:ext uri="{FF2B5EF4-FFF2-40B4-BE49-F238E27FC236}">
                <a16:creationId xmlns:a16="http://schemas.microsoft.com/office/drawing/2014/main" id="{6F952DCC-32A4-47A9-94B1-DD217C6081C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6949" y="2616354"/>
            <a:ext cx="887413" cy="88900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26074907-686A-4144-BB8F-791A360F4C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9643" y="4491306"/>
            <a:ext cx="2158999" cy="601662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008E0623-EC20-45C5-91A6-0F11089BC4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80136" y="4491306"/>
            <a:ext cx="1983726" cy="601662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61293D0A-B2E6-4C99-A936-14475FCCE5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28138" y="4491306"/>
            <a:ext cx="1983726" cy="601662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1527FC22-EC4A-4577-9F30-4B76AC7BCE0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676136" y="4491306"/>
            <a:ext cx="1983726" cy="601662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D77457B-088A-4D58-BA8E-B758F3A6A0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3457" y="4019516"/>
            <a:ext cx="2585943" cy="369311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DD29B92B-5D6C-4077-8F1A-743E03C13A1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81457" y="4019516"/>
            <a:ext cx="2585943" cy="369311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13F3E81B-98F9-43EF-B142-E08146C84EC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26144" y="4019516"/>
            <a:ext cx="2585943" cy="369311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DBC70D5F-BACB-4A84-A4D0-71ECD4393E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74144" y="4019516"/>
            <a:ext cx="2585943" cy="369311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E23D0-0FF0-42C6-B15F-A719DFDD5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94025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66A54-15CC-0748-8F35-6ADE823AC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8D2326-6CE4-754D-8B00-0FFBACF213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D7BF0-CB4A-9F4C-9833-0FBBCECB9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DFE4E-4AFF-CB4F-8317-FB0DF558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3F283-821B-0B4D-A01D-C85376C52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054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B6BB0-89D0-1242-B506-3521D86E6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3B761-6904-A041-A9FB-AB10C8E03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42423-E523-3B46-B96E-2732C5FE1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2AA97-5C91-B445-9A4B-C0BEA7B3D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3EBCE-D589-9741-8B76-5B1E2A185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101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A4E5-E8AE-0D43-9EB0-1238C4FDA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788FB-4E73-D940-BC52-3662B48B5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26F33-A9A2-0245-8396-4E55A95EB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4FD95-1C26-4740-9CE6-703336081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45903-540C-E14D-98C0-A48E3212C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4682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7077-B1A9-514E-BE55-E27545522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452B7-7230-724C-A9B5-27B4FFBCC3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7A41F1-057F-5242-9D7B-6E841F0078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8F9B44-F70D-7948-9095-646FF5B15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1E588-6810-5649-B3C0-34D11C0AF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3B844-95AA-2B43-8344-FED1B9E6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659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015F0-C605-4048-82FF-FBC0991F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11BFC-C532-1A4B-94D7-E0ECBB945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BE4870-6401-A94F-877E-67ECFA8569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83C39A-BBE6-2842-8466-EFF7C309ED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04C2D9-A6B4-0043-9B9E-39F52D1721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FE8088-A050-3D40-9229-37E059FA1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877090-C06C-8A42-B6FD-C3918A0C8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438EB1-94BB-6D4A-A45F-F11CA8A25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692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9B848-EE00-0F48-820D-A80607843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7EA4D4-540D-5C4D-8E75-D0DE45F4B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C25DF3-0D94-944D-BCB0-3EEAD6670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1817C5-43A4-9946-9F22-543854FDD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524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90B616-241D-4DFE-BC2F-C001ED77E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457200"/>
            <a:ext cx="11731752" cy="7589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E909E-CC4A-4E51-BC02-B893225D2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0124" y="1825625"/>
            <a:ext cx="117317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B6EE4-1695-4DD6-9758-84FFE963D6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0124" y="636106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FDAD0-21E9-42D0-8C63-C6563197FC13}" type="datetimeFigureOut">
              <a:rPr lang="en-US" smtClean="0"/>
              <a:t>10/5/2023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3250D-A8F9-4682-AD84-FD37BCAA6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85652" y="6356350"/>
            <a:ext cx="582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1A788-841D-41AB-A983-152B6532F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867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E3823-CC86-4AC6-95C0-DC3ECA80F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662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5" r:id="rId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CAE394-69CA-2A45-A150-8B42EADD4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8642D-8CD5-C14B-B0D0-A7AE651BF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00AA6-C175-1C40-BB19-D5F98708DF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1D369-AC6F-B844-9391-13B86084D2CB}" type="datetimeFigureOut">
              <a:rPr lang="en-GB" smtClean="0"/>
              <a:t>05/10/2023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AB219-F662-DC4B-A927-7F6598405F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03A85-E47D-504F-B02B-22BC61AFA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519EF-04F3-8A45-A106-679E65A4E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2827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0nnymac@uk.ibm.co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academic/home" TargetMode="Externa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ibm.com/academic/home" TargetMode="Externa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tinyurl.com/27gx7c6a" TargetMode="Externa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uk-en/employment/graduate/" TargetMode="External"/><Relationship Id="rId2" Type="http://schemas.openxmlformats.org/officeDocument/2006/relationships/hyperlink" Target="https://tinyurl.com/27gx7c6a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j0nnymac@uk.ibm.co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prezi.com/view/ow3F7KzcShbXdnUXV4e2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blogs.shu.ac.uk/shurobotics/cognitive-assessment-through-human-robot-interaction-cathi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academic/home" TargetMode="Externa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ibm.com/academic/topic/capstone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hyperlink" Target="https://www.ibm.com/academic/topic/cloud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1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itting, snow, yellow, black&#10;&#10;Description automatically generated">
            <a:extLst>
              <a:ext uri="{FF2B5EF4-FFF2-40B4-BE49-F238E27FC236}">
                <a16:creationId xmlns:a16="http://schemas.microsoft.com/office/drawing/2014/main" id="{65470461-B132-474F-9E5B-5F5A38642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9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410417-35B3-B640-93D1-425A5F9BE938}"/>
              </a:ext>
            </a:extLst>
          </p:cNvPr>
          <p:cNvSpPr txBox="1"/>
          <p:nvPr/>
        </p:nvSpPr>
        <p:spPr>
          <a:xfrm>
            <a:off x="746121" y="348352"/>
            <a:ext cx="11090154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BM Plex Sans" panose="020B0503050203000203" pitchFamily="34" charset="0"/>
              </a:rPr>
              <a:t>Differentiation in Industry</a:t>
            </a: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IBM Plex Sans" panose="020B050305020300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36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How to differentiate yourself when applying for roles</a:t>
            </a:r>
            <a:endParaRPr lang="en-GB" sz="2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IBM Plex Sans" panose="020B050305020300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IBM Plex Sans" panose="020B050305020300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BM Plex Sans" panose="020B0503050203000203" pitchFamily="34" charset="0"/>
              </a:rPr>
              <a:t>John McNamara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IBM </a:t>
            </a:r>
            <a:r>
              <a:rPr lang="en-GB" sz="2000" b="1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BM Plex Sans" panose="020B0503050203000203" pitchFamily="34" charset="0"/>
              </a:rPr>
              <a:t>Master</a:t>
            </a: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 Inventor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UK </a:t>
            </a:r>
            <a:r>
              <a:rPr lang="en-GB" sz="2000" b="1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BM Plex Sans" panose="020B0503050203000203" pitchFamily="34" charset="0"/>
              </a:rPr>
              <a:t>University Programs Lead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@j0nnymac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BM Plex Sans" panose="020B0503050203000203" pitchFamily="34" charset="0"/>
                <a:hlinkClick r:id="rId3"/>
              </a:rPr>
              <a:t>j0nnymac@uk.ibm.com</a:t>
            </a:r>
            <a:endParaRPr lang="en-GB" sz="2000" b="1" dirty="0"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                                                                                  </a:t>
            </a:r>
          </a:p>
        </p:txBody>
      </p:sp>
      <p:pic>
        <p:nvPicPr>
          <p:cNvPr id="14" name="Picture 13" descr="A close up of a piano&#10;&#10;Description automatically generated">
            <a:extLst>
              <a:ext uri="{FF2B5EF4-FFF2-40B4-BE49-F238E27FC236}">
                <a16:creationId xmlns:a16="http://schemas.microsoft.com/office/drawing/2014/main" id="{BA6E1AA6-15EA-4F45-B4C2-1C7EDBCDA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9772" y="5645603"/>
            <a:ext cx="2396504" cy="864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10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202101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Rapid Innovation Projects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C6D100-555A-48FC-B7E0-25A0F53973FF}"/>
              </a:ext>
            </a:extLst>
          </p:cNvPr>
          <p:cNvSpPr txBox="1"/>
          <p:nvPr/>
        </p:nvSpPr>
        <p:spPr>
          <a:xfrm>
            <a:off x="5444851" y="1108078"/>
            <a:ext cx="663829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RCGP – AI/VR Training Tool for Clinical Assessments</a:t>
            </a:r>
            <a:endParaRPr kumimoji="0" lang="en-GB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FFF00"/>
                </a:solidFill>
                <a:latin typeface="IBM Plex Sans" charset="0"/>
                <a:ea typeface="IBM Plex Sans" charset="0"/>
                <a:cs typeface="IBM Plex Sans" charset="0"/>
              </a:rPr>
              <a:t>How can we help G.P’s train and prepare for Clinical Assessment?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VR  application to: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-Role play a clinical scenario as a patient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-Give </a:t>
            </a: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symptoms 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-Answer questions posed by GP in training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</a:t>
            </a: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Provide a clinical assessment environment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Used: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	 &amp; </a:t>
            </a: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StT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 API’s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Assistant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NodeRED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Unity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D4F642-FD0A-4499-8DB1-BFEFFF340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1053"/>
            <a:ext cx="5085500" cy="462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664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37BF2CAD-5DCB-4282-897B-3622CBCB1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158891"/>
            <a:ext cx="11731752" cy="758952"/>
          </a:xfrm>
        </p:spPr>
        <p:txBody>
          <a:bodyPr/>
          <a:lstStyle/>
          <a:p>
            <a:pPr algn="ctr"/>
            <a:r>
              <a:rPr lang="en-US" dirty="0"/>
              <a:t>Bringing it all Together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88AB3-49BD-4B2F-BAC9-683D1B061697}"/>
              </a:ext>
            </a:extLst>
          </p:cNvPr>
          <p:cNvSpPr txBox="1"/>
          <p:nvPr/>
        </p:nvSpPr>
        <p:spPr>
          <a:xfrm>
            <a:off x="230125" y="917843"/>
            <a:ext cx="11731752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IBM Design Thinking</a:t>
            </a:r>
          </a:p>
          <a:p>
            <a:pPr algn="ctr"/>
            <a:endParaRPr lang="en-GB" sz="3200" dirty="0"/>
          </a:p>
          <a:p>
            <a:pPr algn="ctr"/>
            <a:r>
              <a:rPr lang="en-GB" sz="3200" dirty="0">
                <a:hlinkClick r:id="rId2"/>
              </a:rPr>
              <a:t>https://www.ibm.com/academic/home</a:t>
            </a:r>
            <a:endParaRPr lang="en-GB" sz="3200" dirty="0"/>
          </a:p>
          <a:p>
            <a:pPr algn="ctr"/>
            <a:endParaRPr lang="en-GB" sz="3200" dirty="0"/>
          </a:p>
          <a:p>
            <a:pPr algn="ctr"/>
            <a:r>
              <a:rPr lang="en-GB" sz="3200" dirty="0"/>
              <a:t>Register &amp; Log in with academic email</a:t>
            </a:r>
          </a:p>
          <a:p>
            <a:pPr algn="ctr"/>
            <a:r>
              <a:rPr lang="en-GB" sz="3200" dirty="0"/>
              <a:t>-use Chrome in Incognito mode-</a:t>
            </a:r>
          </a:p>
          <a:p>
            <a:pPr algn="ctr"/>
            <a:endParaRPr lang="en-GB" sz="3200" dirty="0"/>
          </a:p>
          <a:p>
            <a:r>
              <a:rPr lang="en-GB" sz="3200" dirty="0"/>
              <a:t>Find ‘Capstone’ section</a:t>
            </a:r>
          </a:p>
          <a:p>
            <a:r>
              <a:rPr lang="en-GB" sz="2800" dirty="0"/>
              <a:t>Open the Resource tab on the left of the page – and open up the EDT (IBM Enterprise Design Thinking Practitioner Badge)</a:t>
            </a:r>
          </a:p>
          <a:p>
            <a:r>
              <a:rPr lang="en-GB" sz="2800" dirty="0"/>
              <a:t>Doesn’t take long to complete, looks great on a CV/LinkedIn and SO USEFUL</a:t>
            </a:r>
          </a:p>
          <a:p>
            <a:pPr marL="342900" indent="-342900"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453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37BF2CAD-5DCB-4282-897B-3622CBCB1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158891"/>
            <a:ext cx="11731752" cy="758952"/>
          </a:xfrm>
        </p:spPr>
        <p:txBody>
          <a:bodyPr/>
          <a:lstStyle/>
          <a:p>
            <a:pPr algn="ctr"/>
            <a:r>
              <a:rPr lang="en-US" dirty="0"/>
              <a:t>Create a Learning Journal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88AB3-49BD-4B2F-BAC9-683D1B061697}"/>
              </a:ext>
            </a:extLst>
          </p:cNvPr>
          <p:cNvSpPr txBox="1"/>
          <p:nvPr/>
        </p:nvSpPr>
        <p:spPr>
          <a:xfrm>
            <a:off x="460248" y="3681363"/>
            <a:ext cx="117317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A simple spreadsheet</a:t>
            </a:r>
          </a:p>
          <a:p>
            <a:pPr algn="ctr"/>
            <a:endParaRPr lang="en-GB" sz="3200" dirty="0"/>
          </a:p>
          <a:p>
            <a:pPr algn="ctr"/>
            <a:r>
              <a:rPr lang="en-GB" sz="3200" dirty="0">
                <a:hlinkClick r:id="rId2"/>
              </a:rPr>
              <a:t>https://www.ibm.com/academic/home</a:t>
            </a:r>
            <a:endParaRPr lang="en-GB" sz="3200" dirty="0"/>
          </a:p>
          <a:p>
            <a:pPr algn="ctr"/>
            <a:endParaRPr lang="en-GB" sz="3200" dirty="0"/>
          </a:p>
          <a:p>
            <a:r>
              <a:rPr lang="en-GB" sz="3200" dirty="0"/>
              <a:t>As you find learning material – jot down the link and RAG it (RAG?)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D81B26-C80A-072A-1F60-F5F346AFE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0" y="917843"/>
            <a:ext cx="7855203" cy="266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3882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248" y="75598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Technical and business work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131B14-8A74-54EC-D4BC-0420ACBC8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48" y="834550"/>
            <a:ext cx="5303032" cy="51349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7CFE2A-0BAD-E675-236D-F8B9DD4FD4F8}"/>
              </a:ext>
            </a:extLst>
          </p:cNvPr>
          <p:cNvSpPr txBox="1"/>
          <p:nvPr/>
        </p:nvSpPr>
        <p:spPr>
          <a:xfrm>
            <a:off x="5800575" y="687901"/>
            <a:ext cx="7058146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“K-9” to support the elderly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We are collaborating on the creation of an AI Pet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For use by elderly </a:t>
            </a:r>
          </a:p>
          <a:p>
            <a:pPr marL="285750" marR="0" lvl="0" indent="-28575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Encourage m</a:t>
            </a:r>
            <a:r>
              <a:rPr lang="en-GB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ovement</a:t>
            </a: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 and support mobility</a:t>
            </a:r>
          </a:p>
          <a:p>
            <a:pPr marL="285750" marR="0" lvl="0" indent="-28575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Encourage the keeping of a daily log</a:t>
            </a:r>
          </a:p>
          <a:p>
            <a:pPr marL="285750" marR="0" lvl="0" indent="-28575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Provide access to digital services</a:t>
            </a:r>
          </a:p>
          <a:p>
            <a:pPr marL="742950" lvl="1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Podcasts</a:t>
            </a:r>
          </a:p>
          <a:p>
            <a:pPr marL="742950" lvl="1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Music</a:t>
            </a:r>
          </a:p>
          <a:p>
            <a:pPr marL="742950" lvl="1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News</a:t>
            </a:r>
          </a:p>
          <a:p>
            <a:pPr defTabSz="1097280">
              <a:defRPr/>
            </a:pPr>
            <a:endParaRPr lang="en-GB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defTabSz="1097280"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Monitoring of routine</a:t>
            </a:r>
          </a:p>
          <a:p>
            <a:pPr marL="285750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Has the user stepped out of a routine ?</a:t>
            </a:r>
          </a:p>
          <a:p>
            <a:pPr marL="285750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Is it a cause for concern?</a:t>
            </a:r>
          </a:p>
          <a:p>
            <a:pPr defTabSz="1097280">
              <a:defRPr/>
            </a:pPr>
            <a:endParaRPr lang="en-GB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defTabSz="1097280"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Communicates via Watson</a:t>
            </a:r>
          </a:p>
          <a:p>
            <a:pPr marL="285750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Text to Speech</a:t>
            </a:r>
          </a:p>
          <a:p>
            <a:pPr marL="742950" lvl="1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“I want a pat on the head”</a:t>
            </a:r>
          </a:p>
          <a:p>
            <a:pPr marL="742950" lvl="1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“Are you ok?”</a:t>
            </a:r>
          </a:p>
          <a:p>
            <a:pPr marL="285750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Speech to Text</a:t>
            </a:r>
          </a:p>
          <a:p>
            <a:pPr marL="742950" lvl="1" indent="-285750" defTabSz="1097280">
              <a:buFontTx/>
              <a:buChar char="-"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“Remind me to put the bin out”</a:t>
            </a:r>
          </a:p>
          <a:p>
            <a:pPr marL="285750" indent="-285750" defTabSz="1097280">
              <a:buFontTx/>
              <a:buChar char="-"/>
              <a:defRPr/>
            </a:pPr>
            <a:endParaRPr lang="en-GB" sz="160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216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37BF2CAD-5DCB-4282-897B-3622CBCB1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158891"/>
            <a:ext cx="11731752" cy="758952"/>
          </a:xfrm>
        </p:spPr>
        <p:txBody>
          <a:bodyPr/>
          <a:lstStyle/>
          <a:p>
            <a:pPr algn="ctr"/>
            <a:r>
              <a:rPr lang="en-US" dirty="0"/>
              <a:t>Mentorship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88AB3-49BD-4B2F-BAC9-683D1B061697}"/>
              </a:ext>
            </a:extLst>
          </p:cNvPr>
          <p:cNvSpPr txBox="1"/>
          <p:nvPr/>
        </p:nvSpPr>
        <p:spPr>
          <a:xfrm>
            <a:off x="313598" y="1196955"/>
            <a:ext cx="117317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IBM has a free mentorship program</a:t>
            </a:r>
          </a:p>
          <a:p>
            <a:pPr algn="ctr"/>
            <a:r>
              <a:rPr lang="en-GB" sz="3200" dirty="0"/>
              <a:t>This can help give you an insight into IBM</a:t>
            </a:r>
          </a:p>
          <a:p>
            <a:pPr algn="ctr"/>
            <a:endParaRPr lang="en-GB" sz="3200" dirty="0"/>
          </a:p>
          <a:p>
            <a:pPr algn="ctr"/>
            <a:r>
              <a:rPr lang="en-GB" sz="3200" dirty="0"/>
              <a:t>If interested I can work with faculty member to arrange.</a:t>
            </a:r>
          </a:p>
          <a:p>
            <a:pPr algn="ctr"/>
            <a:endParaRPr lang="en-GB" sz="3200" dirty="0"/>
          </a:p>
          <a:p>
            <a:pPr algn="ctr"/>
            <a:r>
              <a:rPr lang="en-GB" sz="3200" u="sng" dirty="0"/>
              <a:t>Please work through your university Mentorship program</a:t>
            </a:r>
          </a:p>
          <a:p>
            <a:pPr algn="ctr"/>
            <a:endParaRPr lang="en-GB" sz="3200" dirty="0"/>
          </a:p>
          <a:p>
            <a:pPr algn="ctr"/>
            <a:endParaRPr lang="en-GB" sz="3200" dirty="0"/>
          </a:p>
          <a:p>
            <a:pPr algn="ctr"/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721901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37BF2CAD-5DCB-4282-897B-3622CBCB1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158891"/>
            <a:ext cx="11731752" cy="758952"/>
          </a:xfrm>
        </p:spPr>
        <p:txBody>
          <a:bodyPr/>
          <a:lstStyle/>
          <a:p>
            <a:pPr algn="ctr"/>
            <a:r>
              <a:rPr lang="en-US" dirty="0"/>
              <a:t>11</a:t>
            </a:r>
            <a:r>
              <a:rPr lang="en-US" baseline="30000" dirty="0"/>
              <a:t>th</a:t>
            </a:r>
            <a:r>
              <a:rPr lang="en-US" dirty="0"/>
              <a:t> October Event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88AB3-49BD-4B2F-BAC9-683D1B061697}"/>
              </a:ext>
            </a:extLst>
          </p:cNvPr>
          <p:cNvSpPr txBox="1"/>
          <p:nvPr/>
        </p:nvSpPr>
        <p:spPr>
          <a:xfrm>
            <a:off x="339478" y="1196955"/>
            <a:ext cx="1173175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IBM Consultancy</a:t>
            </a:r>
          </a:p>
          <a:p>
            <a:pPr algn="ctr"/>
            <a:endParaRPr lang="en-GB" sz="3200" dirty="0"/>
          </a:p>
          <a:p>
            <a:pPr algn="ctr"/>
            <a:r>
              <a:rPr lang="en-GB" sz="3200" dirty="0">
                <a:hlinkClick r:id="rId2"/>
              </a:rPr>
              <a:t>https://tinyurl.com/27gx7c6a</a:t>
            </a:r>
            <a:endParaRPr lang="en-GB" sz="3200" dirty="0"/>
          </a:p>
          <a:p>
            <a:pPr algn="ctr"/>
            <a:endParaRPr lang="en-GB" sz="3200" dirty="0"/>
          </a:p>
          <a:p>
            <a:r>
              <a:rPr lang="en-GB" sz="3200" dirty="0"/>
              <a:t>Important to understand</a:t>
            </a:r>
          </a:p>
          <a:p>
            <a:endParaRPr lang="en-GB" sz="3200" dirty="0"/>
          </a:p>
          <a:p>
            <a:r>
              <a:rPr lang="en-GB" sz="3200" dirty="0"/>
              <a:t>IBM Design Thinking</a:t>
            </a:r>
          </a:p>
          <a:p>
            <a:r>
              <a:rPr lang="en-GB" sz="3200" dirty="0"/>
              <a:t>Appreciation of IBM Cloud, Watson, Security Data Science</a:t>
            </a:r>
          </a:p>
          <a:p>
            <a:r>
              <a:rPr lang="en-GB" sz="3200" dirty="0"/>
              <a:t>How IBM Business &amp; Technical can work together with client to solve problems</a:t>
            </a:r>
          </a:p>
        </p:txBody>
      </p:sp>
    </p:spTree>
    <p:extLst>
      <p:ext uri="{BB962C8B-B14F-4D97-AF65-F5344CB8AC3E}">
        <p14:creationId xmlns:p14="http://schemas.microsoft.com/office/powerpoint/2010/main" val="1876953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5379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195110-FEA8-D03C-5FCB-40D3D4587145}"/>
              </a:ext>
            </a:extLst>
          </p:cNvPr>
          <p:cNvSpPr txBox="1"/>
          <p:nvPr/>
        </p:nvSpPr>
        <p:spPr>
          <a:xfrm>
            <a:off x="1349326" y="2639950"/>
            <a:ext cx="8795998" cy="32316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lvl="1" algn="ctr">
              <a:defRPr/>
            </a:pPr>
            <a:r>
              <a:rPr lang="en-GB" sz="2400" dirty="0">
                <a:solidFill>
                  <a:srgbClr val="E7E6E6"/>
                </a:solidFill>
                <a:latin typeface="Calibri" panose="020F0502020204030204"/>
              </a:rPr>
              <a:t>Register for the 11</a:t>
            </a:r>
            <a:r>
              <a:rPr lang="en-GB" sz="2400" baseline="30000" dirty="0">
                <a:solidFill>
                  <a:srgbClr val="E7E6E6"/>
                </a:solidFill>
                <a:latin typeface="Calibri" panose="020F0502020204030204"/>
              </a:rPr>
              <a:t>th</a:t>
            </a:r>
            <a:r>
              <a:rPr lang="en-GB" sz="2400" dirty="0">
                <a:solidFill>
                  <a:srgbClr val="E7E6E6"/>
                </a:solidFill>
                <a:latin typeface="Calibri" panose="020F0502020204030204"/>
              </a:rPr>
              <a:t> October Career in Consultancy online event</a:t>
            </a:r>
          </a:p>
          <a:p>
            <a:pPr lvl="1" algn="ctr">
              <a:defRPr/>
            </a:pPr>
            <a:endParaRPr lang="en-GB" sz="2400" dirty="0">
              <a:solidFill>
                <a:srgbClr val="E7E6E6"/>
              </a:solidFill>
              <a:latin typeface="Calibri" panose="020F0502020204030204"/>
            </a:endParaRPr>
          </a:p>
          <a:p>
            <a:pPr lvl="1" algn="ctr">
              <a:defRPr/>
            </a:pPr>
            <a:r>
              <a:rPr lang="en-GB" sz="2400" dirty="0">
                <a:hlinkClick r:id="rId2"/>
              </a:rPr>
              <a:t>https://tinyurl.com/27gx7c6a</a:t>
            </a:r>
            <a:endParaRPr lang="en-GB" sz="2400" dirty="0"/>
          </a:p>
          <a:p>
            <a:pPr lvl="1" algn="ctr">
              <a:defRPr/>
            </a:pPr>
            <a:endParaRPr lang="en-GB" sz="2400" dirty="0">
              <a:solidFill>
                <a:srgbClr val="E7E6E6"/>
              </a:solidFill>
              <a:latin typeface="Calibri" panose="020F0502020204030204"/>
            </a:endParaRPr>
          </a:p>
          <a:p>
            <a:pPr lvl="1" algn="ctr">
              <a:defRPr/>
            </a:pPr>
            <a:r>
              <a:rPr lang="en-GB" sz="2400" dirty="0">
                <a:solidFill>
                  <a:srgbClr val="E7E6E6"/>
                </a:solidFill>
                <a:latin typeface="Calibri" panose="020F0502020204030204"/>
              </a:rPr>
              <a:t>Register your interest in a Graduate career in IBM here</a:t>
            </a:r>
          </a:p>
          <a:p>
            <a:pPr lvl="1" algn="ctr">
              <a:defRPr/>
            </a:pPr>
            <a:endParaRPr lang="en-GB" sz="2400" dirty="0">
              <a:solidFill>
                <a:srgbClr val="E7E6E6"/>
              </a:solidFill>
              <a:latin typeface="Calibri" panose="020F0502020204030204"/>
              <a:cs typeface="Calibri"/>
            </a:endParaRPr>
          </a:p>
          <a:p>
            <a:pPr lvl="1" algn="ctr">
              <a:defRPr/>
            </a:pPr>
            <a:r>
              <a:rPr lang="en-GB" sz="2400" dirty="0">
                <a:solidFill>
                  <a:srgbClr val="E7E6E6"/>
                </a:solidFill>
                <a:latin typeface="Calibri" panose="020F0502020204030204"/>
                <a:cs typeface="Calibri"/>
                <a:hlinkClick r:id="rId3"/>
              </a:rPr>
              <a:t>https://www.ibm.com/uk-en/employment/graduate/</a:t>
            </a:r>
            <a:endParaRPr lang="en-GB" sz="2400" dirty="0">
              <a:solidFill>
                <a:srgbClr val="E7E6E6"/>
              </a:solidFill>
              <a:latin typeface="Calibri" panose="020F0502020204030204"/>
              <a:cs typeface="Calibri"/>
            </a:endParaRPr>
          </a:p>
          <a:p>
            <a:pPr lvl="1" algn="ctr">
              <a:defRPr/>
            </a:pPr>
            <a:endParaRPr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cs typeface="Calibri"/>
            </a:endParaRPr>
          </a:p>
          <a:p>
            <a:pPr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64078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itting, snow, yellow, black&#10;&#10;Description automatically generated">
            <a:extLst>
              <a:ext uri="{FF2B5EF4-FFF2-40B4-BE49-F238E27FC236}">
                <a16:creationId xmlns:a16="http://schemas.microsoft.com/office/drawing/2014/main" id="{65470461-B132-474F-9E5B-5F5A38642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9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410417-35B3-B640-93D1-425A5F9BE938}"/>
              </a:ext>
            </a:extLst>
          </p:cNvPr>
          <p:cNvSpPr txBox="1"/>
          <p:nvPr/>
        </p:nvSpPr>
        <p:spPr>
          <a:xfrm>
            <a:off x="746121" y="348352"/>
            <a:ext cx="11090154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Thank you!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36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BM Plex Sans" panose="020B0503050203000203" pitchFamily="34" charset="0"/>
              </a:rPr>
              <a:t>John McNamara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BM Plex Sans" panose="020B0503050203000203" pitchFamily="34" charset="0"/>
              </a:rPr>
              <a:t>@j0nnymac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BM Plex Sans" panose="020B0503050203000203" pitchFamily="34" charset="0"/>
                <a:hlinkClick r:id="rId3"/>
              </a:rPr>
              <a:t>j0nnymac@uk.ibm.com</a:t>
            </a:r>
            <a:endParaRPr lang="en-GB" sz="20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BM Plex Sans" panose="020B050305020300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IBM Plex Sans" panose="020B050305020300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                                                                                                                 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IBM Plex Sans" panose="020B050305020300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IBM Plex Sans" panose="020B0503050203000203" pitchFamily="34" charset="0"/>
              <a:ea typeface="+mn-ea"/>
              <a:cs typeface="+mn-cs"/>
            </a:endParaRPr>
          </a:p>
        </p:txBody>
      </p:sp>
      <p:pic>
        <p:nvPicPr>
          <p:cNvPr id="14" name="Picture 13" descr="A close up of a piano&#10;&#10;Description automatically generated">
            <a:extLst>
              <a:ext uri="{FF2B5EF4-FFF2-40B4-BE49-F238E27FC236}">
                <a16:creationId xmlns:a16="http://schemas.microsoft.com/office/drawing/2014/main" id="{BA6E1AA6-15EA-4F45-B4C2-1C7EDBCDA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9772" y="5645603"/>
            <a:ext cx="2396504" cy="864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14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202101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Next 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9E4A8F2B-ED18-AA82-6CDC-69B0D8D15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668" y="4304841"/>
            <a:ext cx="4272950" cy="2408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71F0DE-033A-0FD4-8893-E4EC525867D5}"/>
              </a:ext>
            </a:extLst>
          </p:cNvPr>
          <p:cNvSpPr txBox="1"/>
          <p:nvPr/>
        </p:nvSpPr>
        <p:spPr>
          <a:xfrm>
            <a:off x="120770" y="888521"/>
            <a:ext cx="1035616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FF00"/>
                </a:solidFill>
              </a:rPr>
              <a:t>Lots of current projects with the </a:t>
            </a:r>
            <a:r>
              <a:rPr lang="en-GB" b="1" dirty="0">
                <a:solidFill>
                  <a:srgbClr val="FFFF00"/>
                </a:solidFill>
              </a:rPr>
              <a:t>NHS</a:t>
            </a:r>
            <a:r>
              <a:rPr lang="en-GB" dirty="0">
                <a:solidFill>
                  <a:srgbClr val="FFFF00"/>
                </a:solidFill>
              </a:rPr>
              <a:t> around AI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>
                <a:solidFill>
                  <a:srgbClr val="FFFF00"/>
                </a:solidFill>
              </a:rPr>
              <a:t>Movement Therapy</a:t>
            </a:r>
          </a:p>
          <a:p>
            <a:r>
              <a:rPr lang="en-GB" dirty="0">
                <a:solidFill>
                  <a:srgbClr val="FFFF00"/>
                </a:solidFill>
              </a:rPr>
              <a:t>Volunteer Coach Matching System</a:t>
            </a:r>
          </a:p>
          <a:p>
            <a:r>
              <a:rPr lang="en-GB" dirty="0">
                <a:solidFill>
                  <a:srgbClr val="FFFF00"/>
                </a:solidFill>
              </a:rPr>
              <a:t>NHS England Services Chatbot 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>
                <a:solidFill>
                  <a:srgbClr val="FFFF00"/>
                </a:solidFill>
              </a:rPr>
              <a:t>And something else which might be interesting..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>
                <a:solidFill>
                  <a:srgbClr val="FFFF00"/>
                </a:solidFill>
              </a:rPr>
              <a:t>CATHI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>
                <a:solidFill>
                  <a:srgbClr val="FFFF00"/>
                </a:solidFill>
                <a:hlinkClick r:id="rId4"/>
              </a:rPr>
              <a:t>https://blogs.shu.ac.uk/shurobotics/cognitive-assessment-through-human-robot-interaction-cathi/</a:t>
            </a:r>
            <a:endParaRPr lang="en-GB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712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800">
                <a:solidFill>
                  <a:schemeClr val="bg1"/>
                </a:solidFill>
              </a:rPr>
              <a:t>Introductions</a:t>
            </a:r>
          </a:p>
        </p:txBody>
      </p:sp>
      <p:sp>
        <p:nvSpPr>
          <p:cNvPr id="19" name="Title 13">
            <a:extLst>
              <a:ext uri="{FF2B5EF4-FFF2-40B4-BE49-F238E27FC236}">
                <a16:creationId xmlns:a16="http://schemas.microsoft.com/office/drawing/2014/main" id="{67505B41-457D-4598-BBC3-0AE2A610EAC6}"/>
              </a:ext>
            </a:extLst>
          </p:cNvPr>
          <p:cNvSpPr txBox="1">
            <a:spLocks/>
          </p:cNvSpPr>
          <p:nvPr/>
        </p:nvSpPr>
        <p:spPr>
          <a:xfrm>
            <a:off x="897769" y="1909191"/>
            <a:ext cx="7236940" cy="4129299"/>
          </a:xfrm>
          <a:prstGeom prst="rect">
            <a:avLst/>
          </a:prstGeom>
        </p:spPr>
        <p:txBody>
          <a:bodyPr vert="horz" lIns="91440" tIns="45720" rIns="91440" bIns="45720" rtlCol="0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John McNamara</a:t>
            </a: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IBM – Master Inventor – help people invent</a:t>
            </a: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cap="none" dirty="0">
                <a:solidFill>
                  <a:schemeClr val="accent5"/>
                </a:solidFill>
                <a:latin typeface="+mn-lt"/>
                <a:ea typeface="+mn-ea"/>
                <a:cs typeface="+mn-cs"/>
              </a:rPr>
              <a:t>Externally – help people innovate</a:t>
            </a: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cap="none" dirty="0">
                <a:solidFill>
                  <a:srgbClr val="FFC000"/>
                </a:solidFill>
                <a:latin typeface="+mn-lt"/>
                <a:ea typeface="+mn-ea"/>
                <a:cs typeface="+mn-cs"/>
              </a:rPr>
              <a:t>Academia - Sheffield Hallam University – Visiting Professor</a:t>
            </a: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Academia - University of Sheffield – Research Fellow</a:t>
            </a: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cap="none" dirty="0">
                <a:solidFill>
                  <a:srgbClr val="FFC000"/>
                </a:solidFill>
                <a:latin typeface="+mn-lt"/>
                <a:ea typeface="+mn-ea"/>
                <a:cs typeface="+mn-cs"/>
              </a:rPr>
              <a:t>Academia - UCL – Visiting Professor</a:t>
            </a:r>
            <a:endParaRPr kumimoji="0" lang="en-US" sz="2000" b="1" i="0" u="none" strike="noStrike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Interest in making AI (</a:t>
            </a:r>
            <a:r>
              <a:rPr lang="en-US" sz="2000" cap="none" dirty="0">
                <a:solidFill>
                  <a:srgbClr val="FFFF00"/>
                </a:solidFill>
                <a:latin typeface="+mn-lt"/>
                <a:ea typeface="+mn-ea"/>
                <a:cs typeface="+mn-cs"/>
              </a:rPr>
              <a:t>and tech) simple</a:t>
            </a:r>
            <a:endParaRPr kumimoji="0" lang="en-US" sz="2000" b="1" i="0" u="none" strike="noStrike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Interest in the above </a:t>
            </a:r>
            <a:r>
              <a:rPr lang="en-US" sz="2000" cap="none" dirty="0">
                <a:solidFill>
                  <a:srgbClr val="FFFF00"/>
                </a:solidFill>
                <a:latin typeface="+mn-lt"/>
                <a:ea typeface="+mn-ea"/>
                <a:cs typeface="+mn-cs"/>
              </a:rPr>
              <a:t>started with comics</a:t>
            </a:r>
            <a:endParaRPr kumimoji="0" lang="en-US" sz="2000" b="1" i="0" u="none" strike="noStrike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marR="0" lvl="0" indent="-22860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69907C-13B7-902B-D90E-E9B88CC8B7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" r="103"/>
          <a:stretch/>
        </p:blipFill>
        <p:spPr>
          <a:xfrm>
            <a:off x="9341559" y="0"/>
            <a:ext cx="2781430" cy="336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701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37BF2CAD-5DCB-4282-897B-3622CBCB1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158891"/>
            <a:ext cx="11731752" cy="758952"/>
          </a:xfrm>
        </p:spPr>
        <p:txBody>
          <a:bodyPr/>
          <a:lstStyle/>
          <a:p>
            <a:pPr algn="ctr"/>
            <a:r>
              <a:rPr lang="en-US" dirty="0"/>
              <a:t>Before we Begin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88AB3-49BD-4B2F-BAC9-683D1B061697}"/>
              </a:ext>
            </a:extLst>
          </p:cNvPr>
          <p:cNvSpPr txBox="1"/>
          <p:nvPr/>
        </p:nvSpPr>
        <p:spPr>
          <a:xfrm>
            <a:off x="230125" y="917843"/>
            <a:ext cx="1173175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First – go here:</a:t>
            </a:r>
          </a:p>
          <a:p>
            <a:pPr algn="ctr"/>
            <a:endParaRPr lang="en-GB" sz="3200" dirty="0"/>
          </a:p>
          <a:p>
            <a:pPr algn="ctr"/>
            <a:r>
              <a:rPr lang="en-GB" sz="3200" dirty="0">
                <a:hlinkClick r:id="rId2"/>
              </a:rPr>
              <a:t>https://www.ibm.com/academic/home</a:t>
            </a:r>
            <a:endParaRPr lang="en-GB" sz="3200" dirty="0"/>
          </a:p>
          <a:p>
            <a:pPr algn="ctr"/>
            <a:endParaRPr lang="en-GB" sz="3200" dirty="0"/>
          </a:p>
          <a:p>
            <a:pPr algn="ctr"/>
            <a:r>
              <a:rPr lang="en-GB" sz="3200" dirty="0"/>
              <a:t>Register &amp; Log in with academic email</a:t>
            </a:r>
          </a:p>
          <a:p>
            <a:pPr algn="ctr"/>
            <a:r>
              <a:rPr lang="en-GB" sz="3200" dirty="0"/>
              <a:t>-use Chrome in Incognito mode-</a:t>
            </a:r>
          </a:p>
          <a:p>
            <a:pPr algn="ctr"/>
            <a:endParaRPr lang="en-GB" sz="3200" dirty="0"/>
          </a:p>
          <a:p>
            <a:r>
              <a:rPr lang="en-GB" sz="3200" dirty="0"/>
              <a:t>Find ‘Capstone’ section</a:t>
            </a:r>
          </a:p>
          <a:p>
            <a:r>
              <a:rPr lang="en-GB" sz="2800" dirty="0"/>
              <a:t>Spend 10 mins – open and review the FOUR Getting Started Badges</a:t>
            </a:r>
          </a:p>
          <a:p>
            <a:r>
              <a:rPr lang="en-GB" sz="2800" dirty="0"/>
              <a:t>Open up each Badge and bookmark each badge for later</a:t>
            </a:r>
          </a:p>
          <a:p>
            <a:pPr marL="342900" indent="-342900"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3591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202101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am I going to be talking about?</a:t>
            </a:r>
          </a:p>
        </p:txBody>
      </p:sp>
      <p:sp>
        <p:nvSpPr>
          <p:cNvPr id="19" name="Title 13">
            <a:extLst>
              <a:ext uri="{FF2B5EF4-FFF2-40B4-BE49-F238E27FC236}">
                <a16:creationId xmlns:a16="http://schemas.microsoft.com/office/drawing/2014/main" id="{67505B41-457D-4598-BBC3-0AE2A610EAC6}"/>
              </a:ext>
            </a:extLst>
          </p:cNvPr>
          <p:cNvSpPr txBox="1">
            <a:spLocks/>
          </p:cNvSpPr>
          <p:nvPr/>
        </p:nvSpPr>
        <p:spPr>
          <a:xfrm>
            <a:off x="0" y="1028421"/>
            <a:ext cx="11731752" cy="7589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cap="none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How to differentiate yourself when exploring careers in industry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87512D-4834-4195-9460-3DAD6930E6E4}"/>
              </a:ext>
            </a:extLst>
          </p:cNvPr>
          <p:cNvSpPr txBox="1"/>
          <p:nvPr/>
        </p:nvSpPr>
        <p:spPr>
          <a:xfrm>
            <a:off x="146648" y="1625270"/>
            <a:ext cx="1204535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Recommended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sz="20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Spend time sourcing industry credentials/accreditations (IBM has free ones)</a:t>
            </a:r>
          </a:p>
          <a:p>
            <a:pPr lvl="1" defTabSz="1097280">
              <a:defRPr/>
            </a:pPr>
            <a:r>
              <a:rPr lang="en-GB" sz="20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Relatively few students have these – spending a couple of hours will pay real dividends</a:t>
            </a: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sz="20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Download and play with Enterprise Tools and learn and apply industry methods (Design Thinking)</a:t>
            </a:r>
          </a:p>
          <a:p>
            <a:pPr lvl="1" defTabSz="1097280">
              <a:defRPr/>
            </a:pPr>
            <a:r>
              <a:rPr lang="en-GB" sz="20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We offer access to the IBM catalogue of enterprise software free and access to methods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CREATE SOMETHING 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srgbClr val="FFFF00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If you are technical – create an app that solves a problem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If you are more business focused – show how you volunteered to help 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a local charity/business/society using your new skills (</a:t>
            </a:r>
            <a:r>
              <a:rPr kumimoji="0" lang="en-GB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eg</a:t>
            </a: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 Design Thinking)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b="1" dirty="0">
              <a:solidFill>
                <a:srgbClr val="FFFF00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491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202101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Rapid Innovation Projects</a:t>
            </a:r>
          </a:p>
        </p:txBody>
      </p:sp>
      <p:sp>
        <p:nvSpPr>
          <p:cNvPr id="19" name="Title 13">
            <a:extLst>
              <a:ext uri="{FF2B5EF4-FFF2-40B4-BE49-F238E27FC236}">
                <a16:creationId xmlns:a16="http://schemas.microsoft.com/office/drawing/2014/main" id="{67505B41-457D-4598-BBC3-0AE2A610EAC6}"/>
              </a:ext>
            </a:extLst>
          </p:cNvPr>
          <p:cNvSpPr txBox="1">
            <a:spLocks/>
          </p:cNvSpPr>
          <p:nvPr/>
        </p:nvSpPr>
        <p:spPr>
          <a:xfrm>
            <a:off x="-3139704" y="5798129"/>
            <a:ext cx="11731752" cy="7589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</a:rPr>
              <a:t>Project 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87512D-4834-4195-9460-3DAD6930E6E4}"/>
              </a:ext>
            </a:extLst>
          </p:cNvPr>
          <p:cNvSpPr txBox="1"/>
          <p:nvPr/>
        </p:nvSpPr>
        <p:spPr>
          <a:xfrm>
            <a:off x="5561046" y="862151"/>
            <a:ext cx="705814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Assistive communication </a:t>
            </a:r>
            <a:r>
              <a:rPr lang="en-GB" b="1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enhancement</a:t>
            </a:r>
            <a:endParaRPr kumimoji="0" lang="en-GB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FFF00"/>
                </a:solidFill>
                <a:latin typeface="IBM Plex Sans" charset="0"/>
                <a:ea typeface="IBM Plex Sans" charset="0"/>
                <a:cs typeface="IBM Plex Sans" charset="0"/>
              </a:rPr>
              <a:t>Verbal communication difficulties effect millions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Cur</a:t>
            </a:r>
            <a:r>
              <a:rPr lang="en-GB" dirty="0">
                <a:solidFill>
                  <a:srgbClr val="FFFF00"/>
                </a:solidFill>
                <a:latin typeface="IBM Plex Sans" charset="0"/>
                <a:ea typeface="IBM Plex Sans" charset="0"/>
                <a:cs typeface="IBM Plex Sans" charset="0"/>
              </a:rPr>
              <a:t>rent assistive technologies can be slow &amp; ‘canned’ 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</a:t>
            </a: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application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 to: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Help the user communicate naturally around a range of topics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Help the user respond within a natural time frame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Turned the idea of a ‘chatbot’ on its head…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We used: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</a:t>
            </a: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TtS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 &amp; </a:t>
            </a: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StT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 API’s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Assistant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Discovery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Tone Analyser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4A13CE-3069-43CC-B309-CB18B36AF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34" y="1127685"/>
            <a:ext cx="3964511" cy="260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202101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Rapid Innovation Projects</a:t>
            </a:r>
          </a:p>
        </p:txBody>
      </p:sp>
      <p:sp>
        <p:nvSpPr>
          <p:cNvPr id="19" name="Title 13">
            <a:extLst>
              <a:ext uri="{FF2B5EF4-FFF2-40B4-BE49-F238E27FC236}">
                <a16:creationId xmlns:a16="http://schemas.microsoft.com/office/drawing/2014/main" id="{67505B41-457D-4598-BBC3-0AE2A610EAC6}"/>
              </a:ext>
            </a:extLst>
          </p:cNvPr>
          <p:cNvSpPr txBox="1">
            <a:spLocks/>
          </p:cNvSpPr>
          <p:nvPr/>
        </p:nvSpPr>
        <p:spPr>
          <a:xfrm>
            <a:off x="-3139704" y="5798129"/>
            <a:ext cx="11731752" cy="7589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</a:rPr>
              <a:t>Project Cube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C679AC-2B24-442D-A869-0E85ECD63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83" y="961053"/>
            <a:ext cx="4807987" cy="45945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87512D-4834-4195-9460-3DAD6930E6E4}"/>
              </a:ext>
            </a:extLst>
          </p:cNvPr>
          <p:cNvSpPr txBox="1"/>
          <p:nvPr/>
        </p:nvSpPr>
        <p:spPr>
          <a:xfrm>
            <a:off x="5621444" y="864949"/>
            <a:ext cx="615767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Independent </a:t>
            </a:r>
            <a:r>
              <a:rPr kumimoji="0" lang="en-GB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Living Project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FFF00"/>
                </a:solidFill>
                <a:latin typeface="IBM Plex Sans" charset="0"/>
                <a:ea typeface="IBM Plex Sans" charset="0"/>
                <a:cs typeface="IBM Plex Sans" charset="0"/>
              </a:rPr>
              <a:t>Internet technologies can seem overwhelming. Very often to those people who need them the most.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device to: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-Detect when user was present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-Monitor routine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-Encourage journal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-Provide window to social comms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-Access to digital entertainment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Used: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</a:t>
            </a: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TtS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 &amp; </a:t>
            </a: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StT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 API’s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Assistant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Discovery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Visual Recognition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Tone Analyser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NodeRED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202101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Review the following badges</a:t>
            </a:r>
          </a:p>
        </p:txBody>
      </p:sp>
      <p:sp>
        <p:nvSpPr>
          <p:cNvPr id="19" name="Title 13">
            <a:extLst>
              <a:ext uri="{FF2B5EF4-FFF2-40B4-BE49-F238E27FC236}">
                <a16:creationId xmlns:a16="http://schemas.microsoft.com/office/drawing/2014/main" id="{67505B41-457D-4598-BBC3-0AE2A610EAC6}"/>
              </a:ext>
            </a:extLst>
          </p:cNvPr>
          <p:cNvSpPr txBox="1">
            <a:spLocks/>
          </p:cNvSpPr>
          <p:nvPr/>
        </p:nvSpPr>
        <p:spPr>
          <a:xfrm>
            <a:off x="0" y="1028421"/>
            <a:ext cx="11731752" cy="7589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sz="2000" cap="none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Review the following badges on this page - </a:t>
            </a:r>
            <a:r>
              <a:rPr lang="en-GB" sz="2000" cap="none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  <a:hlinkClick r:id="rId2"/>
              </a:rPr>
              <a:t>https://www.ibm.com/academic/topic/capstone</a:t>
            </a: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R="0" lvl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cap="none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	 (ensure you are logged in)</a:t>
            </a: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R="0" lvl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R="0" lvl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cap="none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2.    With these badges you can start to create these types of projects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07BD3E-2A21-BEBE-4CE2-4BE95C8AE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440" y="1787373"/>
            <a:ext cx="5378024" cy="375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52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202101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Rapid Innovation Projects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95E78B-6DB2-457E-A2DF-77A7D0A76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03" y="1026368"/>
            <a:ext cx="3721036" cy="4623318"/>
          </a:xfrm>
          <a:prstGeom prst="rect">
            <a:avLst/>
          </a:prstGeom>
        </p:spPr>
      </p:pic>
      <p:sp>
        <p:nvSpPr>
          <p:cNvPr id="16" name="Title 13">
            <a:extLst>
              <a:ext uri="{FF2B5EF4-FFF2-40B4-BE49-F238E27FC236}">
                <a16:creationId xmlns:a16="http://schemas.microsoft.com/office/drawing/2014/main" id="{C2BF8E0B-0E75-4AF7-914D-69C1E06DE325}"/>
              </a:ext>
            </a:extLst>
          </p:cNvPr>
          <p:cNvSpPr txBox="1">
            <a:spLocks/>
          </p:cNvSpPr>
          <p:nvPr/>
        </p:nvSpPr>
        <p:spPr>
          <a:xfrm>
            <a:off x="-3467308" y="5831632"/>
            <a:ext cx="11731752" cy="7589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</a:rPr>
              <a:t>Project AURA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C6D100-555A-48FC-B7E0-25A0F53973FF}"/>
              </a:ext>
            </a:extLst>
          </p:cNvPr>
          <p:cNvSpPr txBox="1"/>
          <p:nvPr/>
        </p:nvSpPr>
        <p:spPr>
          <a:xfrm>
            <a:off x="5185608" y="1214368"/>
            <a:ext cx="615767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Augmented Reality A.I Assistant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FFF00"/>
                </a:solidFill>
                <a:latin typeface="IBM Plex Sans" charset="0"/>
                <a:ea typeface="IBM Plex Sans" charset="0"/>
                <a:cs typeface="IBM Plex Sans" charset="0"/>
              </a:rPr>
              <a:t>In the NHS  many highly qualified people can have their time  taken up with low value tasks that can put them at risk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application to: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</a:t>
            </a: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Interact with a user naturally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</a:t>
            </a: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Provide directions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-</a:t>
            </a:r>
            <a:r>
              <a:rPr lang="en-GB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Answer simple queries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Used: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</a:t>
            </a: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TtS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 &amp; </a:t>
            </a: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StT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 API’s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Watson Assistant</a:t>
            </a: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rPr>
              <a:t>NodeRED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15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C6076A-0B69-459C-A875-2052D64E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202101"/>
            <a:ext cx="11731752" cy="75895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Obtain your free Cloud access</a:t>
            </a:r>
          </a:p>
        </p:txBody>
      </p:sp>
      <p:sp>
        <p:nvSpPr>
          <p:cNvPr id="19" name="Title 13">
            <a:extLst>
              <a:ext uri="{FF2B5EF4-FFF2-40B4-BE49-F238E27FC236}">
                <a16:creationId xmlns:a16="http://schemas.microsoft.com/office/drawing/2014/main" id="{67505B41-457D-4598-BBC3-0AE2A610EAC6}"/>
              </a:ext>
            </a:extLst>
          </p:cNvPr>
          <p:cNvSpPr txBox="1">
            <a:spLocks/>
          </p:cNvSpPr>
          <p:nvPr/>
        </p:nvSpPr>
        <p:spPr>
          <a:xfrm>
            <a:off x="0" y="1028421"/>
            <a:ext cx="11731752" cy="7589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sz="2000" cap="none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Obtain an IBM Cloud Voucher Code - </a:t>
            </a:r>
            <a:r>
              <a:rPr lang="en-GB" sz="2000" cap="none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  <a:hlinkClick r:id="rId2"/>
              </a:rPr>
              <a:t>https://www.ibm.com/academic/topic/cloud</a:t>
            </a: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R="0" lvl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cap="none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	 (ensure you are logged in)</a:t>
            </a: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R="0" lvl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457200" marR="0" lvl="0" indent="-45720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R="0" lvl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000" cap="none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E93A2156-2DFF-6A15-177D-1ED2CE28DE43}"/>
                  </a:ext>
                </a:extLst>
              </p14:cNvPr>
              <p14:cNvContentPartPr/>
              <p14:nvPr/>
            </p14:nvContentPartPr>
            <p14:xfrm>
              <a:off x="2070435" y="3035350"/>
              <a:ext cx="904680" cy="70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E93A2156-2DFF-6A15-177D-1ED2CE28DE4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16435" y="2927350"/>
                <a:ext cx="1012320" cy="28620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9E626E86-14A4-4B18-6A80-27A3C9EC50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1978" y="1787373"/>
            <a:ext cx="5918504" cy="4242018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A41CF39-CEDE-FF46-D569-1AC6B79B6D97}"/>
              </a:ext>
            </a:extLst>
          </p:cNvPr>
          <p:cNvCxnSpPr>
            <a:cxnSpLocks/>
          </p:cNvCxnSpPr>
          <p:nvPr/>
        </p:nvCxnSpPr>
        <p:spPr>
          <a:xfrm>
            <a:off x="4106174" y="1940943"/>
            <a:ext cx="1369952" cy="1593367"/>
          </a:xfrm>
          <a:prstGeom prst="straightConnector1">
            <a:avLst/>
          </a:prstGeom>
          <a:ln w="1174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762687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Custom 11">
      <a:dk1>
        <a:srgbClr val="000000"/>
      </a:dk1>
      <a:lt1>
        <a:srgbClr val="FFFFFF"/>
      </a:lt1>
      <a:dk2>
        <a:srgbClr val="8439BD"/>
      </a:dk2>
      <a:lt2>
        <a:srgbClr val="EBEBEB"/>
      </a:lt2>
      <a:accent1>
        <a:srgbClr val="0EABB7"/>
      </a:accent1>
      <a:accent2>
        <a:srgbClr val="4868E5"/>
      </a:accent2>
      <a:accent3>
        <a:srgbClr val="20A472"/>
      </a:accent3>
      <a:accent4>
        <a:srgbClr val="B13DC8"/>
      </a:accent4>
      <a:accent5>
        <a:srgbClr val="172DA6"/>
      </a:accent5>
      <a:accent6>
        <a:srgbClr val="00B0F0"/>
      </a:accent6>
      <a:hlink>
        <a:srgbClr val="00B0F0"/>
      </a:hlink>
      <a:folHlink>
        <a:srgbClr val="B13DC8"/>
      </a:folHlink>
    </a:clrScheme>
    <a:fontScheme name="Custom 11">
      <a:majorFont>
        <a:latin typeface="Speak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phic Timeline_WAC_LH - v2" id="{7777B78A-777E-4B04-A1C0-AFAD5F34594E}" vid="{2828ECD4-C1C4-45D1-97FF-E2CEE4B9B5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7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02B775F-F54D-44C9-8A5E-6C450232D590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929EFD0-3121-41DA-AD77-92C9E8EFAA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3F27D3B-485F-43CC-A17F-CF95ED59E76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C192A98-6E7D-4C21-B169-D6ED90C277D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Growth timeline</Template>
  <TotalTime>0</TotalTime>
  <Words>1004</Words>
  <Application>Microsoft Office PowerPoint</Application>
  <PresentationFormat>Widescreen</PresentationFormat>
  <Paragraphs>255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Avenir Next LT Pro Light</vt:lpstr>
      <vt:lpstr>Calibri</vt:lpstr>
      <vt:lpstr>Calibri Light</vt:lpstr>
      <vt:lpstr>IBM Plex Sans</vt:lpstr>
      <vt:lpstr>Speak Pro</vt:lpstr>
      <vt:lpstr>2_Office Theme</vt:lpstr>
      <vt:lpstr>Office Theme</vt:lpstr>
      <vt:lpstr>PowerPoint Presentation</vt:lpstr>
      <vt:lpstr>Introductions</vt:lpstr>
      <vt:lpstr>Before we Begin </vt:lpstr>
      <vt:lpstr>What am I going to be talking about?</vt:lpstr>
      <vt:lpstr>Rapid Innovation Projects</vt:lpstr>
      <vt:lpstr>Rapid Innovation Projects</vt:lpstr>
      <vt:lpstr>Review the following badges</vt:lpstr>
      <vt:lpstr>Rapid Innovation Projects</vt:lpstr>
      <vt:lpstr>Obtain your free Cloud access</vt:lpstr>
      <vt:lpstr>Rapid Innovation Projects</vt:lpstr>
      <vt:lpstr>Bringing it all Together</vt:lpstr>
      <vt:lpstr>Create a Learning Journal</vt:lpstr>
      <vt:lpstr>Technical and business work together</vt:lpstr>
      <vt:lpstr>Mentorship</vt:lpstr>
      <vt:lpstr>11th October Event</vt:lpstr>
      <vt:lpstr>Next</vt:lpstr>
      <vt:lpstr>PowerPoint Presentation</vt:lpstr>
      <vt:lpstr>Next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2020-09-27T16:44:30Z</dcterms:created>
  <dcterms:modified xsi:type="dcterms:W3CDTF">2023-10-05T15:34:53Z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